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81" r:id="rId2"/>
    <p:sldId id="256" r:id="rId3"/>
    <p:sldId id="277" r:id="rId4"/>
    <p:sldId id="278" r:id="rId5"/>
    <p:sldId id="279" r:id="rId6"/>
    <p:sldId id="280" r:id="rId7"/>
    <p:sldId id="257" r:id="rId8"/>
    <p:sldId id="259" r:id="rId9"/>
    <p:sldId id="260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3" d="100"/>
          <a:sy n="113" d="100"/>
        </p:scale>
        <p:origin x="-396" y="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51B91082-E71D-4D7E-A207-0956D21ADDF6}" type="datetimeFigureOut">
              <a:rPr lang="zh-CN" altLang="en-US" smtClean="0"/>
              <a:t>2021/11/24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89878EE9-6557-4345-9043-D8698A2CE6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5033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91082-E71D-4D7E-A207-0956D21ADDF6}" type="datetimeFigureOut">
              <a:rPr lang="zh-CN" altLang="en-US" smtClean="0"/>
              <a:t>2021/11/24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78EE9-6557-4345-9043-D8698A2CE6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7073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1B91082-E71D-4D7E-A207-0956D21ADDF6}" type="datetimeFigureOut">
              <a:rPr lang="zh-CN" altLang="en-US" smtClean="0"/>
              <a:t>2021/11/24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9878EE9-6557-4345-9043-D8698A2CE6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3561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1B91082-E71D-4D7E-A207-0956D21ADDF6}" type="datetimeFigureOut">
              <a:rPr lang="zh-CN" altLang="en-US" smtClean="0"/>
              <a:t>2021/11/24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9878EE9-6557-4345-9043-D8698A2CE64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1034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1B91082-E71D-4D7E-A207-0956D21ADDF6}" type="datetimeFigureOut">
              <a:rPr lang="zh-CN" altLang="en-US" smtClean="0"/>
              <a:t>2021/11/24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9878EE9-6557-4345-9043-D8698A2CE6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4623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91082-E71D-4D7E-A207-0956D21ADDF6}" type="datetimeFigureOut">
              <a:rPr lang="zh-CN" altLang="en-US" smtClean="0"/>
              <a:t>2021/11/24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78EE9-6557-4345-9043-D8698A2CE6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6202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91082-E71D-4D7E-A207-0956D21ADDF6}" type="datetimeFigureOut">
              <a:rPr lang="zh-CN" altLang="en-US" smtClean="0"/>
              <a:t>2021/11/24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78EE9-6557-4345-9043-D8698A2CE6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707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91082-E71D-4D7E-A207-0956D21ADDF6}" type="datetimeFigureOut">
              <a:rPr lang="zh-CN" altLang="en-US" smtClean="0"/>
              <a:t>2021/11/24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78EE9-6557-4345-9043-D8698A2CE6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5865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1B91082-E71D-4D7E-A207-0956D21ADDF6}" type="datetimeFigureOut">
              <a:rPr lang="zh-CN" altLang="en-US" smtClean="0"/>
              <a:t>2021/11/24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9878EE9-6557-4345-9043-D8698A2CE6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4362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91082-E71D-4D7E-A207-0956D21ADDF6}" type="datetimeFigureOut">
              <a:rPr lang="zh-CN" altLang="en-US" smtClean="0"/>
              <a:t>2021/11/24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78EE9-6557-4345-9043-D8698A2CE6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188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1B91082-E71D-4D7E-A207-0956D21ADDF6}" type="datetimeFigureOut">
              <a:rPr lang="zh-CN" altLang="en-US" smtClean="0"/>
              <a:t>2021/11/24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9878EE9-6557-4345-9043-D8698A2CE6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390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91082-E71D-4D7E-A207-0956D21ADDF6}" type="datetimeFigureOut">
              <a:rPr lang="zh-CN" altLang="en-US" smtClean="0"/>
              <a:t>2021/11/24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78EE9-6557-4345-9043-D8698A2CE6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4954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91082-E71D-4D7E-A207-0956D21ADDF6}" type="datetimeFigureOut">
              <a:rPr lang="zh-CN" altLang="en-US" smtClean="0"/>
              <a:t>2021/11/24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78EE9-6557-4345-9043-D8698A2CE6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465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91082-E71D-4D7E-A207-0956D21ADDF6}" type="datetimeFigureOut">
              <a:rPr lang="zh-CN" altLang="en-US" smtClean="0"/>
              <a:t>2021/11/24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78EE9-6557-4345-9043-D8698A2CE6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6763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91082-E71D-4D7E-A207-0956D21ADDF6}" type="datetimeFigureOut">
              <a:rPr lang="zh-CN" altLang="en-US" smtClean="0"/>
              <a:t>2021/11/24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78EE9-6557-4345-9043-D8698A2CE6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1290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91082-E71D-4D7E-A207-0956D21ADDF6}" type="datetimeFigureOut">
              <a:rPr lang="zh-CN" altLang="en-US" smtClean="0"/>
              <a:t>2021/11/24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78EE9-6557-4345-9043-D8698A2CE6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21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91082-E71D-4D7E-A207-0956D21ADDF6}" type="datetimeFigureOut">
              <a:rPr lang="zh-CN" altLang="en-US" smtClean="0"/>
              <a:t>2021/11/24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78EE9-6557-4345-9043-D8698A2CE6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676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91082-E71D-4D7E-A207-0956D21ADDF6}" type="datetimeFigureOut">
              <a:rPr lang="zh-CN" altLang="en-US" smtClean="0"/>
              <a:t>2021/11/24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78EE9-6557-4345-9043-D8698A2CE6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25863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mle-easy.com/" TargetMode="External"/><Relationship Id="rId2" Type="http://schemas.openxmlformats.org/officeDocument/2006/relationships/hyperlink" Target="http://accessmedicine.mhmedical.com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SSL-VPN&#32593;&#32476;&#19987;&#32447;&#23433;&#35013;&#35828;&#26126;.doc" TargetMode="External"/><Relationship Id="rId2" Type="http://schemas.openxmlformats.org/officeDocument/2006/relationships/hyperlink" Target="mailto:&#20808;&#21521;&#32593;&#31649;&#20013;&#24515;&#37038;&#31665;support@suda.edu.cn&#21457;&#36865;&#38656;&#35201;&#20351;&#29992;VP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smle-easy.com/institution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关于</a:t>
            </a:r>
            <a:r>
              <a:rPr lang="en-US" altLang="zh-CN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McGraw-Hill USML Easy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使用说明</a:t>
            </a:r>
          </a:p>
        </p:txBody>
      </p:sp>
    </p:spTree>
    <p:extLst>
      <p:ext uri="{BB962C8B-B14F-4D97-AF65-F5344CB8AC3E}">
        <p14:creationId xmlns:p14="http://schemas.microsoft.com/office/powerpoint/2010/main" val="827745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67000" y="1480066"/>
            <a:ext cx="2057400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76600" y="2133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自由更改考试题阶段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39200" y="609600"/>
            <a:ext cx="1905000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610600" y="1295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登陆后显示个人名称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95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650"/>
            <a:ext cx="12192000" cy="6917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0" y="1806763"/>
            <a:ext cx="2209800" cy="266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71600" y="1295400"/>
            <a:ext cx="2013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 菜单栏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20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1651" y="302819"/>
            <a:ext cx="8610600" cy="1293028"/>
          </a:xfrm>
        </p:spPr>
        <p:txBody>
          <a:bodyPr>
            <a:normAutofit/>
          </a:bodyPr>
          <a:lstStyle/>
          <a:p>
            <a:r>
              <a:rPr lang="zh-CN" altLang="en-US" sz="3200" b="1" dirty="0"/>
              <a:t>选择</a:t>
            </a:r>
            <a:r>
              <a:rPr lang="en-US" sz="3200" b="1" dirty="0"/>
              <a:t>“Start Practice” </a:t>
            </a:r>
            <a:r>
              <a:rPr lang="zh-CN" altLang="en-US" sz="3200" b="1" dirty="0"/>
              <a:t>后</a:t>
            </a:r>
            <a:r>
              <a:rPr lang="en-US" sz="3200" b="1" dirty="0"/>
              <a:t>, </a:t>
            </a:r>
            <a:r>
              <a:rPr lang="zh-CN" altLang="en-US" sz="3200" b="1" dirty="0"/>
              <a:t>有两种出题选择</a:t>
            </a:r>
            <a:endParaRPr lang="en-US" sz="3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1" y="1447800"/>
            <a:ext cx="1069848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17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3600" y="4724401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选择</a:t>
            </a:r>
            <a:r>
              <a:rPr lang="en-US" b="1" dirty="0">
                <a:solidFill>
                  <a:srgbClr val="FF0000"/>
                </a:solidFill>
              </a:rPr>
              <a:t>1: </a:t>
            </a:r>
            <a:r>
              <a:rPr lang="zh-CN" altLang="en-US" b="1" dirty="0">
                <a:solidFill>
                  <a:srgbClr val="FF0000"/>
                </a:solidFill>
              </a:rPr>
              <a:t>平台的自适应性功能会自动评估用户对于知识点的掌握情况，然后自动给出</a:t>
            </a:r>
            <a:r>
              <a:rPr lang="en-US" altLang="zh-CN" b="1" dirty="0">
                <a:solidFill>
                  <a:srgbClr val="FF0000"/>
                </a:solidFill>
              </a:rPr>
              <a:t>10</a:t>
            </a:r>
            <a:r>
              <a:rPr lang="zh-CN" altLang="en-US" b="1" dirty="0">
                <a:solidFill>
                  <a:srgbClr val="FF0000"/>
                </a:solidFill>
              </a:rPr>
              <a:t>道题目。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8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86600" y="2057401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选择</a:t>
            </a:r>
            <a:r>
              <a:rPr lang="en-US" b="1" dirty="0">
                <a:solidFill>
                  <a:srgbClr val="FF0000"/>
                </a:solidFill>
              </a:rPr>
              <a:t>2: </a:t>
            </a:r>
            <a:r>
              <a:rPr lang="zh-CN" altLang="en-US" b="1" dirty="0">
                <a:solidFill>
                  <a:srgbClr val="FF0000"/>
                </a:solidFill>
              </a:rPr>
              <a:t>读者可以根据个人需要，自己创建考试题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2600" y="1690688"/>
            <a:ext cx="5181600" cy="4953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7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0" y="-4947"/>
            <a:ext cx="1219348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03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76400" y="6287610"/>
            <a:ext cx="2514600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153400" y="990600"/>
            <a:ext cx="2286000" cy="4876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39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96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24200" y="990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本次考试的考试报告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81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62616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14800" y="914400"/>
            <a:ext cx="7086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CN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开始考试（核心内容）：学生可根据数据库中的提示自由设置考试</a:t>
            </a:r>
            <a:endParaRPr lang="en-US" altLang="zh-CN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b="1" dirty="0">
                <a:solidFill>
                  <a:srgbClr val="FF0000"/>
                </a:solidFill>
              </a:rPr>
              <a:t>我的学习计划：读者可以自由设置学习计划</a:t>
            </a:r>
            <a:endParaRPr lang="en-US" altLang="zh-CN" b="1" dirty="0">
              <a:solidFill>
                <a:srgbClr val="FF0000"/>
              </a:solidFill>
            </a:endParaRPr>
          </a:p>
          <a:p>
            <a:endParaRPr lang="en-US" altLang="zh-CN" b="1" dirty="0">
              <a:solidFill>
                <a:srgbClr val="FF0000"/>
              </a:solidFill>
            </a:endParaRPr>
          </a:p>
          <a:p>
            <a:endParaRPr lang="en-US" altLang="zh-CN" b="1" dirty="0">
              <a:solidFill>
                <a:srgbClr val="FF0000"/>
              </a:solidFill>
            </a:endParaRPr>
          </a:p>
          <a:p>
            <a:r>
              <a:rPr lang="zh-CN" altLang="en-US" b="1" dirty="0">
                <a:solidFill>
                  <a:srgbClr val="FF0000"/>
                </a:solidFill>
              </a:rPr>
              <a:t>数据库中提供完整的</a:t>
            </a:r>
            <a:r>
              <a:rPr lang="en-US" altLang="zh-CN" b="1" dirty="0">
                <a:solidFill>
                  <a:srgbClr val="FF0000"/>
                </a:solidFill>
              </a:rPr>
              <a:t>UMSLE</a:t>
            </a:r>
            <a:r>
              <a:rPr lang="zh-CN" altLang="en-US" b="1" dirty="0">
                <a:solidFill>
                  <a:srgbClr val="FF0000"/>
                </a:solidFill>
              </a:rPr>
              <a:t>机考模拟测试，供学生熟悉考试</a:t>
            </a:r>
            <a:endParaRPr lang="en-US" altLang="zh-CN" b="1" dirty="0">
              <a:solidFill>
                <a:srgbClr val="FF0000"/>
              </a:solidFill>
            </a:endParaRPr>
          </a:p>
          <a:p>
            <a:r>
              <a:rPr lang="zh-CN" altLang="en-US" b="1" dirty="0">
                <a:solidFill>
                  <a:srgbClr val="FF0000"/>
                </a:solidFill>
              </a:rPr>
              <a:t>学习中心：各种关于</a:t>
            </a:r>
            <a:r>
              <a:rPr lang="en-US" altLang="zh-CN" b="1" dirty="0">
                <a:solidFill>
                  <a:srgbClr val="FF0000"/>
                </a:solidFill>
              </a:rPr>
              <a:t>USMLE</a:t>
            </a:r>
            <a:r>
              <a:rPr lang="zh-CN" altLang="en-US" b="1" dirty="0">
                <a:solidFill>
                  <a:srgbClr val="FF0000"/>
                </a:solidFill>
              </a:rPr>
              <a:t>的课程视频、</a:t>
            </a:r>
            <a:r>
              <a:rPr lang="en-US" altLang="zh-CN" b="1" dirty="0">
                <a:solidFill>
                  <a:srgbClr val="FF0000"/>
                </a:solidFill>
              </a:rPr>
              <a:t>PPT</a:t>
            </a:r>
            <a:r>
              <a:rPr lang="zh-CN" altLang="en-US" b="1" dirty="0">
                <a:solidFill>
                  <a:srgbClr val="FF0000"/>
                </a:solidFill>
              </a:rPr>
              <a:t>、图片、学习资料</a:t>
            </a:r>
            <a:endParaRPr lang="en-US" altLang="zh-CN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zh-CN" altLang="en-US" b="1" dirty="0">
                <a:solidFill>
                  <a:srgbClr val="FF0000"/>
                </a:solidFill>
              </a:rPr>
              <a:t>我的报告：数据库提供多种考试分析报告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00200" y="1676400"/>
            <a:ext cx="2209800" cy="266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00200" y="1943100"/>
            <a:ext cx="2209800" cy="266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00200" y="2532753"/>
            <a:ext cx="2209800" cy="266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0200" y="2799453"/>
            <a:ext cx="2209800" cy="266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15068" y="3777343"/>
            <a:ext cx="2209800" cy="2667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9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7772400" cy="977358"/>
          </a:xfrm>
        </p:spPr>
        <p:txBody>
          <a:bodyPr>
            <a:normAutofit fontScale="90000"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My Study Plan:</a:t>
            </a:r>
            <a:r>
              <a:rPr lang="en-US" altLang="zh-CN" sz="2400" b="1" dirty="0"/>
              <a:t/>
            </a:r>
            <a:br>
              <a:rPr lang="en-US" altLang="zh-CN" sz="2400" b="1" dirty="0"/>
            </a:br>
            <a:r>
              <a:rPr lang="zh-CN" altLang="en-US" sz="2400" b="1" dirty="0"/>
              <a:t>读者可以自己创建学习计划，之后，读者可以在平台中监控自己的学习进度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51997"/>
            <a:ext cx="8305800" cy="560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882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说明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/>
              <a:t>教材系统是下列地址：</a:t>
            </a:r>
            <a:endParaRPr lang="en-US" altLang="zh-CN" sz="3600" dirty="0" smtClean="0"/>
          </a:p>
          <a:p>
            <a:pPr marL="0" indent="0">
              <a:buNone/>
            </a:pPr>
            <a:r>
              <a:rPr lang="en-US" altLang="zh-CN" sz="3600" dirty="0" smtClean="0">
                <a:hlinkClick r:id="rId2"/>
              </a:rPr>
              <a:t>http://accessmedicine.mhmedical.com/</a:t>
            </a:r>
            <a:endParaRPr lang="en-US" altLang="zh-CN" sz="3600" dirty="0" smtClean="0"/>
          </a:p>
          <a:p>
            <a:endParaRPr lang="en-US" altLang="zh-CN" sz="3600" dirty="0"/>
          </a:p>
          <a:p>
            <a:r>
              <a:rPr lang="zh-CN" altLang="en-US" sz="3600" dirty="0" smtClean="0"/>
              <a:t>考试系统是下列地址：</a:t>
            </a:r>
            <a:endParaRPr lang="en-US" altLang="zh-CN" sz="3600" dirty="0" smtClean="0"/>
          </a:p>
          <a:p>
            <a:pPr marL="0" indent="0">
              <a:buNone/>
            </a:pPr>
            <a:r>
              <a:rPr lang="en-US" altLang="zh-CN" sz="3600" dirty="0" smtClean="0">
                <a:hlinkClick r:id="rId3"/>
              </a:rPr>
              <a:t>https://www.usmle-easy.com/</a:t>
            </a:r>
            <a:endParaRPr lang="en-US" altLang="zh-CN" sz="3600" dirty="0" smtClean="0"/>
          </a:p>
          <a:p>
            <a:pPr marL="0" indent="0">
              <a:buNone/>
            </a:pPr>
            <a:endParaRPr lang="zh-CN" altLang="en-US" sz="3600" dirty="0" smtClean="0"/>
          </a:p>
          <a:p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18774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0" y="572784"/>
            <a:ext cx="9178834" cy="1293028"/>
          </a:xfrm>
        </p:spPr>
        <p:txBody>
          <a:bodyPr>
            <a:noAutofit/>
          </a:bodyPr>
          <a:lstStyle/>
          <a:p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Full Length Test:</a:t>
            </a:r>
            <a:r>
              <a:rPr lang="en-US" altLang="zh-CN" sz="3200" b="1" dirty="0"/>
              <a:t/>
            </a:r>
            <a:br>
              <a:rPr lang="en-US" altLang="zh-CN" sz="3200" b="1" dirty="0"/>
            </a:br>
            <a:r>
              <a:rPr lang="zh-CN" altLang="en-US" sz="3200" b="1" dirty="0"/>
              <a:t>提供完整的</a:t>
            </a:r>
            <a:r>
              <a:rPr lang="en-US" altLang="zh-CN" sz="3200" b="1" dirty="0"/>
              <a:t>UMSLE</a:t>
            </a:r>
            <a:r>
              <a:rPr lang="zh-CN" altLang="en-US" sz="3200" b="1" dirty="0"/>
              <a:t>机考模拟测试，供考生熟悉考试</a:t>
            </a:r>
            <a:endParaRPr lang="en-US" sz="3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9601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324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599" y="152400"/>
            <a:ext cx="9533709" cy="1143000"/>
          </a:xfrm>
        </p:spPr>
        <p:txBody>
          <a:bodyPr>
            <a:norm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Study Center:</a:t>
            </a:r>
            <a:r>
              <a:rPr lang="en-US" altLang="zh-CN" sz="2400" b="1" dirty="0"/>
              <a:t/>
            </a:r>
            <a:br>
              <a:rPr lang="en-US" altLang="zh-CN" sz="2400" b="1" dirty="0"/>
            </a:br>
            <a:r>
              <a:rPr lang="zh-CN" altLang="en-US" sz="2400" b="1" dirty="0"/>
              <a:t>在学习中心提供各种关于</a:t>
            </a:r>
            <a:r>
              <a:rPr lang="en-US" altLang="zh-CN" sz="2400" b="1" dirty="0"/>
              <a:t>USMLE</a:t>
            </a:r>
            <a:r>
              <a:rPr lang="zh-CN" altLang="en-US" sz="2400" b="1" dirty="0"/>
              <a:t>的课程视频、</a:t>
            </a:r>
            <a:r>
              <a:rPr lang="en-US" altLang="zh-CN" sz="2400" b="1" dirty="0"/>
              <a:t>PPT</a:t>
            </a:r>
            <a:r>
              <a:rPr lang="zh-CN" altLang="en-US" sz="2400" b="1" dirty="0"/>
              <a:t>、图片、学习资料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1"/>
            <a:ext cx="9906000" cy="591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850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7772400" cy="715962"/>
          </a:xfrm>
        </p:spPr>
        <p:txBody>
          <a:bodyPr>
            <a:normAutofit fontScale="90000"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My Reports:</a:t>
            </a:r>
            <a:r>
              <a:rPr lang="en-US" altLang="zh-CN" sz="2400" b="1" dirty="0"/>
              <a:t/>
            </a:r>
            <a:br>
              <a:rPr lang="en-US" altLang="zh-CN" sz="2400" b="1" dirty="0"/>
            </a:br>
            <a:r>
              <a:rPr lang="zh-CN" altLang="en-US" sz="2400" b="1" dirty="0"/>
              <a:t>在我的报告中提供多种考试分析报告</a:t>
            </a:r>
            <a:endParaRPr lang="en-US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169732"/>
            <a:ext cx="9144001" cy="568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43200" y="16764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 Report</a:t>
            </a:r>
            <a:r>
              <a:rPr lang="zh-CN" altLang="en-US" b="1" dirty="0">
                <a:solidFill>
                  <a:srgbClr val="FF0000"/>
                </a:solidFill>
              </a:rPr>
              <a:t>分析读者对于考试中各个知识点的掌握情况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20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97180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苏州大学教学办公室  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/>
            </a:r>
            <a:b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600" y="1524000"/>
            <a:ext cx="5715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rgbClr val="FF0000"/>
                </a:solidFill>
              </a:rPr>
              <a:t>谢谢！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67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02819"/>
            <a:ext cx="8610600" cy="1293028"/>
          </a:xfrm>
        </p:spPr>
        <p:txBody>
          <a:bodyPr>
            <a:normAutofit/>
          </a:bodyPr>
          <a:lstStyle/>
          <a:p>
            <a:r>
              <a:rPr lang="zh-CN" altLang="en-US" sz="3600" dirty="0"/>
              <a:t>关于</a:t>
            </a:r>
            <a:r>
              <a:rPr lang="en-US" altLang="zh-CN" sz="3600" dirty="0"/>
              <a:t>USMLE</a:t>
            </a:r>
            <a:r>
              <a:rPr lang="zh-CN" altLang="en-US" sz="3600" dirty="0"/>
              <a:t>考试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11430000" cy="52578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United States Medical License Examination, </a:t>
            </a:r>
            <a:r>
              <a:rPr lang="ja-JP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美国执业医师资格考试。</a:t>
            </a:r>
          </a:p>
          <a:p>
            <a:pPr>
              <a:lnSpc>
                <a:spcPct val="110000"/>
              </a:lnSpc>
            </a:pPr>
            <a:r>
              <a:rPr lang="ja-JP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共分有</a:t>
            </a:r>
            <a:r>
              <a:rPr 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Step1，Step2 Clinical Knowledge，Step2 Clinical Skill</a:t>
            </a:r>
            <a:r>
              <a:rPr lang="ja-JP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和</a:t>
            </a:r>
            <a:r>
              <a:rPr 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Step3</a:t>
            </a:r>
            <a:r>
              <a:rPr lang="ja-JP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的三个步骤、四个考试。即</a:t>
            </a:r>
            <a:r>
              <a:rPr 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Step1、Step2 CK、Step2 CS、Step3。</a:t>
            </a:r>
            <a:r>
              <a:rPr lang="ja-JP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并且</a:t>
            </a:r>
            <a:r>
              <a:rPr 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Step1 + Step2 CK + Step2 CS</a:t>
            </a:r>
            <a:r>
              <a:rPr lang="ja-JP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总共考的次数不可以超过</a:t>
            </a:r>
            <a:r>
              <a:rPr lang="en-US" altLang="ja-JP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6</a:t>
            </a:r>
            <a:r>
              <a:rPr lang="ja-JP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次。从开始考</a:t>
            </a:r>
            <a:r>
              <a:rPr 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Step1</a:t>
            </a:r>
            <a:r>
              <a:rPr lang="ja-JP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到</a:t>
            </a:r>
            <a:r>
              <a:rPr 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Step2</a:t>
            </a:r>
            <a:r>
              <a:rPr lang="ja-JP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考试结束不超过</a:t>
            </a:r>
            <a:r>
              <a:rPr lang="en-US" altLang="ja-JP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7</a:t>
            </a:r>
            <a:r>
              <a:rPr lang="ja-JP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年</a:t>
            </a: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ja-JP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美国医学院学生在毕业之前会通过</a:t>
            </a:r>
            <a:r>
              <a:rPr lang="en-US" altLang="zh-CN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Step1</a:t>
            </a: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和</a:t>
            </a:r>
            <a:r>
              <a:rPr lang="en-US" altLang="zh-CN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Step2</a:t>
            </a: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，然后进入住院医培训阶段，并在期间完成</a:t>
            </a:r>
            <a:r>
              <a:rPr lang="en-US" altLang="zh-CN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Step3</a:t>
            </a: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，最终取得在美国独立行医资格。在美国以外获得医学学位的国际医学毕业生，如果希望在美国获得行医资格，也需要通过</a:t>
            </a:r>
            <a:r>
              <a:rPr lang="en-US" altLang="zh-CN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USMLE</a:t>
            </a: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考试。</a:t>
            </a:r>
            <a:endParaRPr lang="en-US" altLang="zh-CN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考试地点：</a:t>
            </a:r>
            <a:r>
              <a:rPr lang="en-US" altLang="zh-CN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1998</a:t>
            </a: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年起，国内已有北京、上海、广州三个考点，可以完成</a:t>
            </a:r>
            <a:r>
              <a:rPr lang="en-US" altLang="zh-CN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Step1</a:t>
            </a: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en-US" altLang="zh-CN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Step2 CK</a:t>
            </a: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阶段考试。其余</a:t>
            </a:r>
            <a:r>
              <a:rPr lang="en-US" altLang="zh-CN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门，</a:t>
            </a:r>
            <a:r>
              <a:rPr lang="en-US" altLang="zh-CN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Step2 CS</a:t>
            </a: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en-US" altLang="zh-CN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Step3</a:t>
            </a: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在美国本土考。</a:t>
            </a:r>
          </a:p>
          <a:p>
            <a:pPr>
              <a:lnSpc>
                <a:spcPct val="110000"/>
              </a:lnSpc>
            </a:pPr>
            <a:endParaRPr lang="en-US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496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9474" y="320236"/>
            <a:ext cx="8610600" cy="1293028"/>
          </a:xfrm>
        </p:spPr>
        <p:txBody>
          <a:bodyPr>
            <a:normAutofit/>
          </a:bodyPr>
          <a:lstStyle/>
          <a:p>
            <a:r>
              <a:rPr lang="zh-CN" altLang="en-US" sz="3600" dirty="0"/>
              <a:t>关于</a:t>
            </a:r>
            <a:r>
              <a:rPr lang="en-US" altLang="zh-CN" sz="3600" dirty="0"/>
              <a:t>USMLE</a:t>
            </a:r>
            <a:r>
              <a:rPr lang="zh-CN" altLang="en-US" sz="3600" dirty="0"/>
              <a:t>考试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1277600" cy="52578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zh-CN" b="1" dirty="0"/>
              <a:t>Step1</a:t>
            </a:r>
            <a:r>
              <a:rPr lang="zh-CN" altLang="en-US" b="1" dirty="0"/>
              <a:t>是基础学科考试，涵盖解剖、组织和胚胎、微生物和免疫、生化和遗传、生理、药理、病理及行为医学等内容，相对应于中国医学教育中的基础医学阶段。</a:t>
            </a:r>
            <a:endParaRPr lang="en-US" altLang="zh-CN" b="1" dirty="0"/>
          </a:p>
          <a:p>
            <a:pPr>
              <a:lnSpc>
                <a:spcPct val="110000"/>
              </a:lnSpc>
            </a:pPr>
            <a:r>
              <a:rPr lang="en-US" altLang="zh-CN" b="1" dirty="0"/>
              <a:t>Step2 Clinical Knowledge</a:t>
            </a:r>
            <a:r>
              <a:rPr lang="zh-CN" altLang="en-US" b="1" dirty="0"/>
              <a:t>（简称</a:t>
            </a:r>
            <a:r>
              <a:rPr lang="en-US" altLang="zh-CN" b="1" dirty="0"/>
              <a:t>CK</a:t>
            </a:r>
            <a:r>
              <a:rPr lang="zh-CN" altLang="en-US" b="1" dirty="0"/>
              <a:t>）是临床医学考试（侧重考察学科知识），涵盖诊断、内、外、妇、儿、五官等全部临床学科内容，相对应于中国医学教育中的临床课和见习阶段。</a:t>
            </a:r>
            <a:endParaRPr lang="en-US" altLang="zh-CN" b="1" dirty="0"/>
          </a:p>
          <a:p>
            <a:pPr>
              <a:lnSpc>
                <a:spcPct val="110000"/>
              </a:lnSpc>
            </a:pPr>
            <a:r>
              <a:rPr lang="en-US" altLang="zh-CN" b="1" dirty="0"/>
              <a:t>Step2 Clinical Skill</a:t>
            </a:r>
            <a:r>
              <a:rPr lang="zh-CN" altLang="en-US" b="1" dirty="0"/>
              <a:t>（简称</a:t>
            </a:r>
            <a:r>
              <a:rPr lang="en-US" altLang="zh-CN" b="1" dirty="0"/>
              <a:t>CS</a:t>
            </a:r>
            <a:r>
              <a:rPr lang="zh-CN" altLang="en-US" b="1" dirty="0"/>
              <a:t>）是专门考察用英语采集病史、医患沟通技巧和病历书写能力的考试，考试覆盖各种常见病例。这类能力也是在见习、实习阶段获得的。</a:t>
            </a:r>
          </a:p>
          <a:p>
            <a:pPr>
              <a:lnSpc>
                <a:spcPct val="110000"/>
              </a:lnSpc>
            </a:pPr>
            <a:r>
              <a:rPr lang="en-US" altLang="zh-CN" b="1" dirty="0"/>
              <a:t>Step3 </a:t>
            </a:r>
            <a:r>
              <a:rPr lang="zh-CN" altLang="en-US" b="1" dirty="0"/>
              <a:t>也是临床医学考试（偏向考察各科医学知识融汇和实际应用），涵盖</a:t>
            </a:r>
            <a:r>
              <a:rPr lang="en-US" altLang="zh-CN" b="1" dirty="0"/>
              <a:t>Step1</a:t>
            </a:r>
            <a:r>
              <a:rPr lang="zh-CN" altLang="en-US" b="1" dirty="0"/>
              <a:t>和</a:t>
            </a:r>
            <a:r>
              <a:rPr lang="en-US" altLang="zh-CN" b="1" dirty="0"/>
              <a:t>Step2</a:t>
            </a:r>
            <a:r>
              <a:rPr lang="zh-CN" altLang="en-US" b="1" dirty="0"/>
              <a:t>所有内容，以及在日常医学实践中的诊疗规范，相对应于中国医学教育中实习和住院医阶段。</a:t>
            </a:r>
            <a:endParaRPr lang="en-US" altLang="zh-CN" b="1" dirty="0"/>
          </a:p>
          <a:p>
            <a:pPr>
              <a:lnSpc>
                <a:spcPct val="110000"/>
              </a:lnSpc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0752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+mn-ea"/>
                <a:ea typeface="+mn-ea"/>
              </a:rPr>
              <a:t>数据库基本介绍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3200" b="1" dirty="0"/>
              <a:t>USMLEasy</a:t>
            </a:r>
            <a:r>
              <a:rPr lang="zh-CN" altLang="en-US" sz="3200" b="1" dirty="0"/>
              <a:t>数据库提供</a:t>
            </a:r>
            <a:r>
              <a:rPr lang="en-US" sz="3200" b="1" dirty="0"/>
              <a:t>USMLE </a:t>
            </a:r>
            <a:r>
              <a:rPr lang="zh-CN" altLang="en-US" sz="3200" b="1" dirty="0"/>
              <a:t>（美国职业医师资格考试）</a:t>
            </a:r>
            <a:r>
              <a:rPr lang="en-US" sz="3200" b="1" dirty="0"/>
              <a:t>Step 1</a:t>
            </a:r>
            <a:r>
              <a:rPr lang="zh-CN" altLang="en-US" sz="3200" b="1" dirty="0"/>
              <a:t>，</a:t>
            </a:r>
            <a:r>
              <a:rPr lang="en-US" sz="3200" b="1" dirty="0"/>
              <a:t>Step 2CK</a:t>
            </a:r>
            <a:r>
              <a:rPr lang="zh-CN" altLang="en-US" sz="3200" b="1" dirty="0"/>
              <a:t>和</a:t>
            </a:r>
            <a:r>
              <a:rPr lang="en-US" sz="3200" b="1" dirty="0"/>
              <a:t>Step3</a:t>
            </a:r>
            <a:r>
              <a:rPr lang="zh-CN" altLang="en-US" sz="3200" b="1" dirty="0"/>
              <a:t>的所有备考资料 。数据库提供了数以千计的在线考试题目，题目涉及美国职业医师资格考试的所有学科和知识点。在线数据库有着强大的自定义功能，用户使用中可自定义绕开已掌握的知识，更加专注于其他需要进一步提高的知识点上。</a:t>
            </a:r>
            <a:endParaRPr lang="en-US" sz="3200" b="1" dirty="0"/>
          </a:p>
          <a:p>
            <a:pPr>
              <a:lnSpc>
                <a:spcPct val="100000"/>
              </a:lnSpc>
            </a:pPr>
            <a:r>
              <a:rPr lang="zh-CN" altLang="en-US" sz="3200" b="1" dirty="0"/>
              <a:t>数据库可完全模拟</a:t>
            </a:r>
            <a:r>
              <a:rPr lang="en-US" sz="3200" b="1" dirty="0"/>
              <a:t>Step 1</a:t>
            </a:r>
            <a:r>
              <a:rPr lang="zh-CN" altLang="en-US" sz="3200" b="1" dirty="0"/>
              <a:t>和 </a:t>
            </a:r>
            <a:r>
              <a:rPr lang="en-US" sz="3200" b="1" dirty="0"/>
              <a:t>Step 2 CK</a:t>
            </a:r>
            <a:r>
              <a:rPr lang="zh-CN" altLang="en-US" sz="3200" b="1" dirty="0"/>
              <a:t>的考试，出题模式及时间完全模拟实际考试。</a:t>
            </a:r>
            <a:endParaRPr lang="en-US" sz="3200" b="1" dirty="0"/>
          </a:p>
          <a:p>
            <a:pPr>
              <a:lnSpc>
                <a:spcPct val="100000"/>
              </a:lnSpc>
            </a:pPr>
            <a:endParaRPr lang="en-US" altLang="zh-CN" sz="3200" b="1" dirty="0" smtClean="0"/>
          </a:p>
          <a:p>
            <a:pPr>
              <a:lnSpc>
                <a:spcPct val="100000"/>
              </a:lnSpc>
            </a:pPr>
            <a:endParaRPr lang="en-US" altLang="zh-CN" sz="3200" b="1" dirty="0" smtClean="0"/>
          </a:p>
          <a:p>
            <a:pPr>
              <a:lnSpc>
                <a:spcPct val="100000"/>
              </a:lnSpc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5699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数据库内容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5624"/>
            <a:ext cx="11887200" cy="480377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b="1" dirty="0"/>
              <a:t>► 10,000</a:t>
            </a:r>
            <a:r>
              <a:rPr lang="zh-CN" altLang="en-US" b="1" dirty="0"/>
              <a:t>多道</a:t>
            </a:r>
            <a:r>
              <a:rPr lang="en-US" b="1" dirty="0"/>
              <a:t>USMLE</a:t>
            </a:r>
            <a:r>
              <a:rPr lang="zh-CN" altLang="en-US" b="1" dirty="0"/>
              <a:t>真题，另附约</a:t>
            </a:r>
            <a:r>
              <a:rPr lang="en-US" b="1" dirty="0"/>
              <a:t>1200</a:t>
            </a:r>
            <a:r>
              <a:rPr lang="zh-CN" altLang="en-US" b="1" dirty="0"/>
              <a:t>道综合知识点练习题，共</a:t>
            </a:r>
            <a:r>
              <a:rPr lang="en-US" b="1" dirty="0"/>
              <a:t>1,1000</a:t>
            </a:r>
            <a:r>
              <a:rPr lang="zh-CN" altLang="en-US" b="1" dirty="0"/>
              <a:t>多道题目。</a:t>
            </a:r>
            <a:r>
              <a:rPr lang="en-US" b="1" dirty="0"/>
              <a:t>    </a:t>
            </a:r>
          </a:p>
          <a:p>
            <a:pPr>
              <a:lnSpc>
                <a:spcPct val="120000"/>
              </a:lnSpc>
            </a:pPr>
            <a:r>
              <a:rPr lang="en-US" b="1" dirty="0"/>
              <a:t>►</a:t>
            </a:r>
            <a:r>
              <a:rPr lang="zh-CN" altLang="en-US" b="1" dirty="0"/>
              <a:t>针对</a:t>
            </a:r>
            <a:r>
              <a:rPr lang="en-US" b="1" dirty="0"/>
              <a:t>Step 1</a:t>
            </a:r>
            <a:r>
              <a:rPr lang="zh-CN" altLang="en-US" b="1" dirty="0"/>
              <a:t>：约</a:t>
            </a:r>
            <a:r>
              <a:rPr lang="en-US" b="1" dirty="0"/>
              <a:t>7,000</a:t>
            </a:r>
            <a:r>
              <a:rPr lang="zh-CN" altLang="en-US" b="1" dirty="0"/>
              <a:t>多道</a:t>
            </a:r>
            <a:r>
              <a:rPr lang="en-US" b="1" dirty="0"/>
              <a:t>USMLE</a:t>
            </a:r>
            <a:r>
              <a:rPr lang="zh-CN" altLang="en-US" b="1" dirty="0"/>
              <a:t>真题，另附约</a:t>
            </a:r>
            <a:r>
              <a:rPr lang="en-US" b="1" dirty="0"/>
              <a:t>800</a:t>
            </a:r>
            <a:r>
              <a:rPr lang="zh-CN" altLang="en-US" b="1" dirty="0"/>
              <a:t>道综合知识点练习题。</a:t>
            </a:r>
            <a:r>
              <a:rPr lang="en-US" b="1" dirty="0"/>
              <a:t>   </a:t>
            </a:r>
          </a:p>
          <a:p>
            <a:pPr>
              <a:lnSpc>
                <a:spcPct val="120000"/>
              </a:lnSpc>
            </a:pPr>
            <a:r>
              <a:rPr lang="en-US" b="1" dirty="0"/>
              <a:t>►</a:t>
            </a:r>
            <a:r>
              <a:rPr lang="zh-CN" altLang="en-US" b="1" dirty="0"/>
              <a:t>针对</a:t>
            </a:r>
            <a:r>
              <a:rPr lang="en-US" b="1" dirty="0"/>
              <a:t>Step 2 CK</a:t>
            </a:r>
            <a:r>
              <a:rPr lang="zh-CN" altLang="en-US" b="1" dirty="0"/>
              <a:t>：约</a:t>
            </a:r>
            <a:r>
              <a:rPr lang="en-US" b="1" dirty="0"/>
              <a:t>3,000</a:t>
            </a:r>
            <a:r>
              <a:rPr lang="zh-CN" altLang="en-US" b="1" dirty="0"/>
              <a:t>道</a:t>
            </a:r>
            <a:r>
              <a:rPr lang="en-US" b="1" dirty="0"/>
              <a:t>USMLE</a:t>
            </a:r>
            <a:r>
              <a:rPr lang="zh-CN" altLang="en-US" b="1" dirty="0"/>
              <a:t>真题，约</a:t>
            </a:r>
            <a:r>
              <a:rPr lang="en-US" b="1" dirty="0"/>
              <a:t>200</a:t>
            </a:r>
            <a:r>
              <a:rPr lang="zh-CN" altLang="en-US" b="1" dirty="0"/>
              <a:t>道综合知识点练习题。 </a:t>
            </a:r>
            <a:endParaRPr lang="en-US" b="1" dirty="0"/>
          </a:p>
          <a:p>
            <a:pPr>
              <a:lnSpc>
                <a:spcPct val="120000"/>
              </a:lnSpc>
            </a:pPr>
            <a:r>
              <a:rPr lang="en-US" b="1" dirty="0"/>
              <a:t>►</a:t>
            </a:r>
            <a:r>
              <a:rPr lang="zh-CN" altLang="en-US" b="1" dirty="0"/>
              <a:t>针对</a:t>
            </a:r>
            <a:r>
              <a:rPr lang="en-US" b="1" dirty="0"/>
              <a:t>Step 3</a:t>
            </a:r>
            <a:r>
              <a:rPr lang="zh-CN" altLang="en-US" b="1" dirty="0"/>
              <a:t>：约</a:t>
            </a:r>
            <a:r>
              <a:rPr lang="en-US" b="1" dirty="0"/>
              <a:t>1,000</a:t>
            </a:r>
            <a:r>
              <a:rPr lang="zh-CN" altLang="en-US" b="1" dirty="0"/>
              <a:t>道</a:t>
            </a:r>
            <a:r>
              <a:rPr lang="en-US" b="1" dirty="0"/>
              <a:t>USMLE</a:t>
            </a:r>
            <a:r>
              <a:rPr lang="zh-CN" altLang="en-US" b="1" dirty="0"/>
              <a:t>真题，约</a:t>
            </a:r>
            <a:r>
              <a:rPr lang="en-US" b="1" dirty="0"/>
              <a:t>200</a:t>
            </a:r>
            <a:r>
              <a:rPr lang="zh-CN" altLang="en-US" b="1" dirty="0"/>
              <a:t>道综合知识点练习题。</a:t>
            </a:r>
            <a:endParaRPr lang="en-US" b="1" dirty="0"/>
          </a:p>
          <a:p>
            <a:pPr>
              <a:lnSpc>
                <a:spcPct val="120000"/>
              </a:lnSpc>
            </a:pPr>
            <a:r>
              <a:rPr lang="en-US" b="1" dirty="0"/>
              <a:t>►</a:t>
            </a:r>
            <a:r>
              <a:rPr lang="zh-CN" altLang="en-US" b="1" dirty="0"/>
              <a:t>所有问题都来自</a:t>
            </a:r>
            <a:r>
              <a:rPr lang="en-US" b="1" dirty="0"/>
              <a:t>McGraw-Hill</a:t>
            </a:r>
            <a:r>
              <a:rPr lang="zh-CN" altLang="en-US" b="1" dirty="0"/>
              <a:t>出版的权威系列考试辅导书籍，其中包括</a:t>
            </a:r>
            <a:r>
              <a:rPr lang="en-US" b="1" dirty="0" err="1"/>
              <a:t>PreTest</a:t>
            </a:r>
            <a:r>
              <a:rPr lang="en-US" b="1" dirty="0"/>
              <a:t>™</a:t>
            </a:r>
            <a:r>
              <a:rPr lang="zh-CN" altLang="en-US" b="1" dirty="0"/>
              <a:t>系列 、</a:t>
            </a:r>
            <a:r>
              <a:rPr lang="en-US" b="1" dirty="0"/>
              <a:t>LANGE™ </a:t>
            </a:r>
            <a:r>
              <a:rPr lang="zh-CN" altLang="en-US" b="1" dirty="0"/>
              <a:t>和</a:t>
            </a:r>
            <a:r>
              <a:rPr lang="en-US" b="1" dirty="0"/>
              <a:t>Q&amp;A</a:t>
            </a:r>
            <a:r>
              <a:rPr lang="zh-CN" altLang="en-US" b="1" dirty="0"/>
              <a:t>系列</a:t>
            </a:r>
            <a:r>
              <a:rPr lang="en-US" b="1" dirty="0"/>
              <a:t>.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0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考试系统说明：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、因为购买时，签约的是苏州大学校园网网络出口地址，所以考试系统必须使用苏州大学</a:t>
            </a:r>
            <a:r>
              <a:rPr lang="en-US" altLang="zh-CN" dirty="0" smtClean="0"/>
              <a:t>VPN</a:t>
            </a:r>
            <a:r>
              <a:rPr lang="zh-CN" altLang="en-US" dirty="0" smtClean="0"/>
              <a:t>，才能注册使用。教材系统不需要。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、苏州大学</a:t>
            </a:r>
            <a:r>
              <a:rPr lang="en-US" altLang="zh-CN" dirty="0" smtClean="0"/>
              <a:t>VPN</a:t>
            </a:r>
            <a:r>
              <a:rPr lang="zh-CN" altLang="en-US" dirty="0" smtClean="0"/>
              <a:t>使用，</a:t>
            </a:r>
            <a:r>
              <a:rPr lang="zh-CN" altLang="en-US" dirty="0" smtClean="0">
                <a:hlinkClick r:id="rId2"/>
              </a:rPr>
              <a:t>先向网管中心邮箱</a:t>
            </a:r>
            <a:r>
              <a:rPr lang="en-US" altLang="zh-CN" dirty="0" smtClean="0">
                <a:hlinkClick r:id="rId2"/>
              </a:rPr>
              <a:t>support@suda.edu.cn</a:t>
            </a:r>
            <a:r>
              <a:rPr lang="zh-CN" altLang="en-US" dirty="0" smtClean="0"/>
              <a:t>发送需要使用</a:t>
            </a:r>
            <a:r>
              <a:rPr lang="en-US" altLang="zh-CN" dirty="0" smtClean="0"/>
              <a:t>VPN</a:t>
            </a:r>
            <a:r>
              <a:rPr lang="zh-CN" altLang="en-US" dirty="0" smtClean="0"/>
              <a:t>的邮件，让网管中心开通你的</a:t>
            </a:r>
            <a:r>
              <a:rPr lang="en-US" altLang="zh-CN" dirty="0" smtClean="0"/>
              <a:t>VPN</a:t>
            </a:r>
            <a:r>
              <a:rPr lang="zh-CN" altLang="en-US" dirty="0" smtClean="0"/>
              <a:t>权限。然后下载</a:t>
            </a:r>
            <a:r>
              <a:rPr lang="en-US" altLang="zh-CN" dirty="0" smtClean="0"/>
              <a:t>SSL-VPN</a:t>
            </a:r>
            <a:r>
              <a:rPr lang="zh-CN" altLang="en-US" dirty="0" smtClean="0"/>
              <a:t>连接程序安装和登录（这一步的操作请看附件内的</a:t>
            </a:r>
            <a:r>
              <a:rPr lang="en-US" altLang="zh-CN" dirty="0" smtClean="0">
                <a:hlinkClick r:id="rId3" action="ppaction://hlinkfile"/>
              </a:rPr>
              <a:t>SSL-VPN</a:t>
            </a:r>
            <a:r>
              <a:rPr lang="zh-CN" altLang="en-US" dirty="0" smtClean="0">
                <a:hlinkClick r:id="rId3" action="ppaction://hlinkfile"/>
              </a:rPr>
              <a:t>网络专线安装说明</a:t>
            </a:r>
            <a:r>
              <a:rPr lang="en-US" altLang="zh-CN" dirty="0" smtClean="0">
                <a:hlinkClick r:id="rId3" action="ppaction://hlinkfile"/>
              </a:rPr>
              <a:t>.doc</a:t>
            </a:r>
            <a:r>
              <a:rPr lang="zh-CN" altLang="en-US" dirty="0" smtClean="0"/>
              <a:t>）。</a:t>
            </a:r>
            <a:endParaRPr lang="en-US" altLang="zh-CN" dirty="0" smtClean="0"/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、</a:t>
            </a:r>
            <a:r>
              <a:rPr lang="en-US" altLang="zh-CN" dirty="0" smtClean="0"/>
              <a:t>VPN</a:t>
            </a:r>
            <a:r>
              <a:rPr lang="zh-CN" altLang="en-US" dirty="0" smtClean="0"/>
              <a:t>登录后，进入</a:t>
            </a:r>
            <a:r>
              <a:rPr lang="en-US" altLang="zh-CN" dirty="0" smtClean="0">
                <a:hlinkClick r:id="rId4"/>
              </a:rPr>
              <a:t>www.usmle-easy.com/institution</a:t>
            </a:r>
            <a:r>
              <a:rPr lang="zh-CN" altLang="en-US" dirty="0" smtClean="0"/>
              <a:t>地址，进行注册使用。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41547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685" y="130326"/>
            <a:ext cx="10493829" cy="1143000"/>
          </a:xfrm>
        </p:spPr>
        <p:txBody>
          <a:bodyPr>
            <a:normAutofit/>
          </a:bodyPr>
          <a:lstStyle/>
          <a:p>
            <a:r>
              <a:rPr lang="zh-CN" altLang="en-US" sz="3600" b="1" dirty="0"/>
              <a:t>访问网址：</a:t>
            </a:r>
            <a:r>
              <a:rPr lang="en-US" altLang="zh-CN" sz="3600" b="1" dirty="0"/>
              <a:t>www.usmle-easy.com/institution</a:t>
            </a:r>
            <a:endParaRPr lang="en-US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05984"/>
            <a:ext cx="9296400" cy="5552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667000" y="2166257"/>
            <a:ext cx="2514600" cy="533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2699657"/>
            <a:ext cx="2286000" cy="103414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椭圆形标注 2"/>
          <p:cNvSpPr/>
          <p:nvPr/>
        </p:nvSpPr>
        <p:spPr>
          <a:xfrm>
            <a:off x="8107680" y="4376691"/>
            <a:ext cx="2927264" cy="2130641"/>
          </a:xfrm>
          <a:prstGeom prst="wedgeEllipseCallout">
            <a:avLst>
              <a:gd name="adj1" fmla="val -114892"/>
              <a:gd name="adj2" fmla="val -650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这个地方能否注册成功，是看你是否苏州大学的地址。所以要苏大</a:t>
            </a: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VPN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登录后再进行注册。</a:t>
            </a: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387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56115" y="381196"/>
            <a:ext cx="9102634" cy="1293028"/>
          </a:xfrm>
        </p:spPr>
        <p:txBody>
          <a:bodyPr/>
          <a:lstStyle/>
          <a:p>
            <a:r>
              <a:rPr lang="zh-CN" altLang="en-US" b="1" dirty="0" smtClean="0"/>
              <a:t>注册成功后，登录即可使用考试系统了：</a:t>
            </a:r>
            <a:endParaRPr lang="zh-CN" altLang="en-US" b="1" dirty="0"/>
          </a:p>
        </p:txBody>
      </p:sp>
      <p:pic>
        <p:nvPicPr>
          <p:cNvPr id="4" name="内容占位符 3" descr="屏幕剪辑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04" y="1461021"/>
            <a:ext cx="8902397" cy="5905310"/>
          </a:xfrm>
        </p:spPr>
      </p:pic>
      <p:sp>
        <p:nvSpPr>
          <p:cNvPr id="5" name="椭圆形标注 4"/>
          <p:cNvSpPr/>
          <p:nvPr/>
        </p:nvSpPr>
        <p:spPr>
          <a:xfrm>
            <a:off x="6818812" y="4846953"/>
            <a:ext cx="2927264" cy="2130641"/>
          </a:xfrm>
          <a:prstGeom prst="wedgeEllipseCallout">
            <a:avLst>
              <a:gd name="adj1" fmla="val -114892"/>
              <a:gd name="adj2" fmla="val -650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USMLE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考试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登录和使用需要在苏大</a:t>
            </a: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VPN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登录状态，否则系统使用时会不流畅。</a:t>
            </a: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2007497"/>
      </p:ext>
    </p:extLst>
  </p:cSld>
  <p:clrMapOvr>
    <a:masterClrMapping/>
  </p:clrMapOvr>
</p:sld>
</file>

<file path=ppt/theme/theme1.xml><?xml version="1.0" encoding="utf-8"?>
<a:theme xmlns:a="http://schemas.openxmlformats.org/drawingml/2006/main" name="水汽尾迹">
  <a:themeElements>
    <a:clrScheme name="水汽尾迹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水汽尾迹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水汽尾迹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TM04033937[[fn=水汽尾迹]]</Template>
  <TotalTime>46</TotalTime>
  <Words>940</Words>
  <Application>Microsoft Office PowerPoint</Application>
  <PresentationFormat>自定义</PresentationFormat>
  <Paragraphs>60</Paragraphs>
  <Slides>23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水汽尾迹</vt:lpstr>
      <vt:lpstr>关于McGraw-Hill USML Easy的使用说明</vt:lpstr>
      <vt:lpstr>说明</vt:lpstr>
      <vt:lpstr>关于USMLE考试</vt:lpstr>
      <vt:lpstr>关于USMLE考试</vt:lpstr>
      <vt:lpstr>数据库基本介绍</vt:lpstr>
      <vt:lpstr>数据库内容</vt:lpstr>
      <vt:lpstr>考试系统说明：</vt:lpstr>
      <vt:lpstr>访问网址：www.usmle-easy.com/institution</vt:lpstr>
      <vt:lpstr>注册成功后，登录即可使用考试系统了：</vt:lpstr>
      <vt:lpstr>PowerPoint 演示文稿</vt:lpstr>
      <vt:lpstr>PowerPoint 演示文稿</vt:lpstr>
      <vt:lpstr>选择“Start Practice” 后, 有两种出题选择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My Study Plan: 读者可以自己创建学习计划，之后，读者可以在平台中监控自己的学习进度</vt:lpstr>
      <vt:lpstr>Full Length Test: 提供完整的UMSLE机考模拟测试，供考生熟悉考试</vt:lpstr>
      <vt:lpstr>Study Center: 在学习中心提供各种关于USMLE的课程视频、PPT、图片、学习资料</vt:lpstr>
      <vt:lpstr>My Reports: 在我的报告中提供多种考试分析报告</vt:lpstr>
      <vt:lpstr>苏州大学教学办公室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说明</dc:title>
  <dc:creator>倪建国</dc:creator>
  <cp:lastModifiedBy>hc02</cp:lastModifiedBy>
  <cp:revision>11</cp:revision>
  <dcterms:created xsi:type="dcterms:W3CDTF">2017-01-04T07:02:24Z</dcterms:created>
  <dcterms:modified xsi:type="dcterms:W3CDTF">2021-11-24T08:02:58Z</dcterms:modified>
</cp:coreProperties>
</file>